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1"/>
  </p:notesMasterIdLst>
  <p:sldIdLst>
    <p:sldId id="287" r:id="rId2"/>
    <p:sldId id="318" r:id="rId3"/>
    <p:sldId id="284" r:id="rId4"/>
    <p:sldId id="288" r:id="rId5"/>
    <p:sldId id="443" r:id="rId6"/>
    <p:sldId id="442" r:id="rId7"/>
    <p:sldId id="372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2" r:id="rId16"/>
    <p:sldId id="451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464" r:id="rId29"/>
    <p:sldId id="465" r:id="rId30"/>
    <p:sldId id="466" r:id="rId31"/>
    <p:sldId id="467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481" r:id="rId46"/>
    <p:sldId id="482" r:id="rId47"/>
    <p:sldId id="483" r:id="rId48"/>
    <p:sldId id="484" r:id="rId49"/>
    <p:sldId id="485" r:id="rId50"/>
    <p:sldId id="486" r:id="rId51"/>
    <p:sldId id="487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497" r:id="rId62"/>
    <p:sldId id="498" r:id="rId63"/>
    <p:sldId id="499" r:id="rId64"/>
    <p:sldId id="500" r:id="rId65"/>
    <p:sldId id="501" r:id="rId66"/>
    <p:sldId id="502" r:id="rId67"/>
    <p:sldId id="503" r:id="rId68"/>
    <p:sldId id="504" r:id="rId69"/>
    <p:sldId id="505" r:id="rId70"/>
    <p:sldId id="506" r:id="rId71"/>
    <p:sldId id="507" r:id="rId72"/>
    <p:sldId id="508" r:id="rId73"/>
    <p:sldId id="509" r:id="rId74"/>
    <p:sldId id="510" r:id="rId75"/>
    <p:sldId id="511" r:id="rId76"/>
    <p:sldId id="512" r:id="rId77"/>
    <p:sldId id="513" r:id="rId78"/>
    <p:sldId id="514" r:id="rId79"/>
    <p:sldId id="515" r:id="rId80"/>
    <p:sldId id="516" r:id="rId81"/>
    <p:sldId id="517" r:id="rId82"/>
    <p:sldId id="518" r:id="rId83"/>
    <p:sldId id="519" r:id="rId84"/>
    <p:sldId id="520" r:id="rId85"/>
    <p:sldId id="521" r:id="rId86"/>
    <p:sldId id="522" r:id="rId87"/>
    <p:sldId id="523" r:id="rId88"/>
    <p:sldId id="524" r:id="rId89"/>
    <p:sldId id="52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Văn Thuận" initials="LVT" lastIdx="1" clrIdx="0">
    <p:extLst>
      <p:ext uri="{19B8F6BF-5375-455C-9EA6-DF929625EA0E}">
        <p15:presenceInfo xmlns:p15="http://schemas.microsoft.com/office/powerpoint/2012/main" userId="S::thuan.levan@phenikaa-uni.edu.vn::c78f3590-89e5-480d-9b95-f74b9503073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 autoAdjust="0"/>
    <p:restoredTop sz="95909" autoAdjust="0"/>
  </p:normalViewPr>
  <p:slideViewPr>
    <p:cSldViewPr snapToGrid="0">
      <p:cViewPr varScale="1">
        <p:scale>
          <a:sx n="109" d="100"/>
          <a:sy n="109" d="100"/>
        </p:scale>
        <p:origin x="79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569D7E1-E5AC-4AB7-95CD-6E57287A7EE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A20F01A-602A-42CF-8886-814D79988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2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40198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064194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486525"/>
          </a:xfrm>
          <a:prstGeom prst="rect">
            <a:avLst/>
          </a:prstGeom>
          <a:solidFill>
            <a:srgbClr val="2237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785026" y="3704652"/>
            <a:ext cx="10583741" cy="99749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 baseline="0">
                <a:solidFill>
                  <a:schemeClr val="bg1"/>
                </a:solidFill>
                <a:latin typeface="UTM Avo" panose="02040603050506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CHỦ ĐỀ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5026" y="4952857"/>
            <a:ext cx="10583741" cy="3849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UTM Avo" panose="02040603050506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97" y="1582451"/>
            <a:ext cx="8678656" cy="1787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D9F73E-492F-4733-959D-A5749AFFFAAF}"/>
              </a:ext>
            </a:extLst>
          </p:cNvPr>
          <p:cNvSpPr txBox="1"/>
          <p:nvPr userDrawn="1"/>
        </p:nvSpPr>
        <p:spPr>
          <a:xfrm>
            <a:off x="9526386" y="6613753"/>
            <a:ext cx="252540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thuan.levan@phenikaa-uni.edu.vn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D68303B8-D2C5-465B-9346-49A8E22302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437" y="6613753"/>
            <a:ext cx="215444" cy="215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E5E3D-EAAF-C004-5CDE-2C71CBDADF64}"/>
              </a:ext>
            </a:extLst>
          </p:cNvPr>
          <p:cNvSpPr txBox="1"/>
          <p:nvPr userDrawn="1"/>
        </p:nvSpPr>
        <p:spPr>
          <a:xfrm>
            <a:off x="82794" y="6612032"/>
            <a:ext cx="190394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pail.phenikaa-uni.edu.vn</a:t>
            </a:r>
          </a:p>
        </p:txBody>
      </p:sp>
    </p:spTree>
    <p:extLst>
      <p:ext uri="{BB962C8B-B14F-4D97-AF65-F5344CB8AC3E}">
        <p14:creationId xmlns:p14="http://schemas.microsoft.com/office/powerpoint/2010/main" val="43544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9DA5F-F00A-45CE-8679-BE1CD99F449B}"/>
              </a:ext>
            </a:extLst>
          </p:cNvPr>
          <p:cNvSpPr txBox="1"/>
          <p:nvPr userDrawn="1"/>
        </p:nvSpPr>
        <p:spPr>
          <a:xfrm>
            <a:off x="10209320" y="6613753"/>
            <a:ext cx="184247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phenikaa-uni.edu.vn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DA828293-FDB2-4B6D-9623-EEABA0C7C4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9" y="6613291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UTM Avo" panose="0204060305050602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UTM Avo" panose="02040603050506020204" pitchFamily="18" charset="0"/>
              </a:defRPr>
            </a:lvl1pPr>
            <a:lvl2pPr>
              <a:defRPr>
                <a:latin typeface="UTM Avo" panose="02040603050506020204" pitchFamily="18" charset="0"/>
              </a:defRPr>
            </a:lvl2pPr>
            <a:lvl3pPr>
              <a:defRPr>
                <a:latin typeface="UTM Avo" panose="02040603050506020204" pitchFamily="18" charset="0"/>
              </a:defRPr>
            </a:lvl3pPr>
            <a:lvl4pPr>
              <a:defRPr>
                <a:latin typeface="UTM Avo" panose="02040603050506020204" pitchFamily="18" charset="0"/>
              </a:defRPr>
            </a:lvl4pPr>
            <a:lvl5pPr>
              <a:defRPr>
                <a:latin typeface="UTM Avo" panose="020406030505060202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2" y="90029"/>
            <a:ext cx="2539035" cy="5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0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106968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42D89-B98B-F946-A31D-7ACA5974D791}"/>
              </a:ext>
            </a:extLst>
          </p:cNvPr>
          <p:cNvSpPr txBox="1"/>
          <p:nvPr userDrawn="1"/>
        </p:nvSpPr>
        <p:spPr>
          <a:xfrm>
            <a:off x="9583798" y="6612032"/>
            <a:ext cx="252540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thuan.levan@phenikaa-uni.edu.vn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6947" y="227160"/>
            <a:ext cx="7728682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 dirty="0"/>
              <a:t>CHỦ ĐỀ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7A6886-747B-4528-84CF-32010B2D52E6}"/>
              </a:ext>
            </a:extLst>
          </p:cNvPr>
          <p:cNvSpPr/>
          <p:nvPr userDrawn="1"/>
        </p:nvSpPr>
        <p:spPr>
          <a:xfrm>
            <a:off x="532658" y="0"/>
            <a:ext cx="89641" cy="7804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8F346-4FF9-4D4E-85DE-D92031C6F8EC}"/>
              </a:ext>
            </a:extLst>
          </p:cNvPr>
          <p:cNvSpPr/>
          <p:nvPr userDrawn="1"/>
        </p:nvSpPr>
        <p:spPr>
          <a:xfrm>
            <a:off x="408371" y="0"/>
            <a:ext cx="124288" cy="914400"/>
          </a:xfrm>
          <a:prstGeom prst="rect">
            <a:avLst/>
          </a:prstGeom>
          <a:solidFill>
            <a:srgbClr val="223771"/>
          </a:solidFill>
          <a:ln>
            <a:solidFill>
              <a:srgbClr val="22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8CA0862-FEB0-4A0F-B552-F28AA18E53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56" y="6622794"/>
            <a:ext cx="215444" cy="215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5C5489-17B1-801D-5E86-E7F45820BDA3}"/>
              </a:ext>
            </a:extLst>
          </p:cNvPr>
          <p:cNvSpPr txBox="1"/>
          <p:nvPr userDrawn="1"/>
        </p:nvSpPr>
        <p:spPr>
          <a:xfrm>
            <a:off x="82794" y="6612032"/>
            <a:ext cx="190394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pail.phenikaa-uni.edu.vn</a:t>
            </a:r>
          </a:p>
        </p:txBody>
      </p:sp>
    </p:spTree>
    <p:extLst>
      <p:ext uri="{BB962C8B-B14F-4D97-AF65-F5344CB8AC3E}">
        <p14:creationId xmlns:p14="http://schemas.microsoft.com/office/powerpoint/2010/main" val="351231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56947" y="227160"/>
            <a:ext cx="7728682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 dirty="0"/>
              <a:t>CHỦ ĐỀ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D2DC2-9AD0-46C9-A2CB-FB4AE530CF63}"/>
              </a:ext>
            </a:extLst>
          </p:cNvPr>
          <p:cNvSpPr txBox="1"/>
          <p:nvPr userDrawn="1"/>
        </p:nvSpPr>
        <p:spPr>
          <a:xfrm>
            <a:off x="10209320" y="6613753"/>
            <a:ext cx="184247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phenikaa-uni.edu.vn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3C7BA3-5854-4C1A-AB26-8E83AFDB9C1C}"/>
              </a:ext>
            </a:extLst>
          </p:cNvPr>
          <p:cNvSpPr/>
          <p:nvPr userDrawn="1"/>
        </p:nvSpPr>
        <p:spPr>
          <a:xfrm>
            <a:off x="532659" y="0"/>
            <a:ext cx="124288" cy="7804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3F1D2-9457-47B7-950E-5B0EDF508580}"/>
              </a:ext>
            </a:extLst>
          </p:cNvPr>
          <p:cNvSpPr/>
          <p:nvPr userDrawn="1"/>
        </p:nvSpPr>
        <p:spPr>
          <a:xfrm>
            <a:off x="408371" y="0"/>
            <a:ext cx="124288" cy="914400"/>
          </a:xfrm>
          <a:prstGeom prst="rect">
            <a:avLst/>
          </a:prstGeom>
          <a:solidFill>
            <a:srgbClr val="223771"/>
          </a:solidFill>
          <a:ln>
            <a:solidFill>
              <a:srgbClr val="22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A6031B82-2D8F-4555-BCC1-3115CFF967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9" y="6613291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0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56947" y="227160"/>
            <a:ext cx="7728682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 dirty="0"/>
              <a:t>CHỦ ĐỀ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36F995-2F29-4E8D-B342-1E962398505F}"/>
              </a:ext>
            </a:extLst>
          </p:cNvPr>
          <p:cNvSpPr txBox="1"/>
          <p:nvPr userDrawn="1"/>
        </p:nvSpPr>
        <p:spPr>
          <a:xfrm>
            <a:off x="10209320" y="6613753"/>
            <a:ext cx="184247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phenikaa-uni.edu.vn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D95CFB-1B8A-4CB0-8949-11A244A80C5E}"/>
              </a:ext>
            </a:extLst>
          </p:cNvPr>
          <p:cNvSpPr/>
          <p:nvPr userDrawn="1"/>
        </p:nvSpPr>
        <p:spPr>
          <a:xfrm>
            <a:off x="532659" y="0"/>
            <a:ext cx="124288" cy="7804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6865C-7183-40E8-9323-035E78C460BB}"/>
              </a:ext>
            </a:extLst>
          </p:cNvPr>
          <p:cNvSpPr/>
          <p:nvPr userDrawn="1"/>
        </p:nvSpPr>
        <p:spPr>
          <a:xfrm>
            <a:off x="408371" y="0"/>
            <a:ext cx="124288" cy="914400"/>
          </a:xfrm>
          <a:prstGeom prst="rect">
            <a:avLst/>
          </a:prstGeom>
          <a:solidFill>
            <a:srgbClr val="223771"/>
          </a:solidFill>
          <a:ln>
            <a:solidFill>
              <a:srgbClr val="22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CEA2A297-F9C3-429B-B54D-7253A946AD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9" y="6613291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8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56947" y="227160"/>
            <a:ext cx="7728682" cy="55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 baseline="0">
                <a:solidFill>
                  <a:srgbClr val="223771"/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 dirty="0"/>
              <a:t>CHỦ ĐỀ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7F2710-EFA2-4019-B556-CAF8F057FD2D}"/>
              </a:ext>
            </a:extLst>
          </p:cNvPr>
          <p:cNvSpPr txBox="1"/>
          <p:nvPr userDrawn="1"/>
        </p:nvSpPr>
        <p:spPr>
          <a:xfrm>
            <a:off x="10209320" y="6613753"/>
            <a:ext cx="184247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phenikaa-uni.edu.vn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6CD87-31C4-44B8-B9A0-380487039ED3}"/>
              </a:ext>
            </a:extLst>
          </p:cNvPr>
          <p:cNvSpPr/>
          <p:nvPr userDrawn="1"/>
        </p:nvSpPr>
        <p:spPr>
          <a:xfrm>
            <a:off x="532659" y="0"/>
            <a:ext cx="124288" cy="7804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82E290-CA2E-48B6-A6AC-DD17E567C209}"/>
              </a:ext>
            </a:extLst>
          </p:cNvPr>
          <p:cNvSpPr/>
          <p:nvPr userDrawn="1"/>
        </p:nvSpPr>
        <p:spPr>
          <a:xfrm>
            <a:off x="408371" y="0"/>
            <a:ext cx="124288" cy="914400"/>
          </a:xfrm>
          <a:prstGeom prst="rect">
            <a:avLst/>
          </a:prstGeom>
          <a:solidFill>
            <a:srgbClr val="223771"/>
          </a:solidFill>
          <a:ln>
            <a:solidFill>
              <a:srgbClr val="22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6FA9A129-6464-4B54-8084-94C471855C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9" y="6613291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63685" y="2846231"/>
            <a:ext cx="4417452" cy="1460428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600" b="1" baseline="0">
                <a:solidFill>
                  <a:srgbClr val="223771"/>
                </a:solidFill>
                <a:latin typeface="UTM Avo" panose="0204060305050602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CHỦ ĐỀ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63685" y="4429523"/>
            <a:ext cx="4417452" cy="7500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latin typeface="UTM Avo" panose="0204060305050602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" y="862149"/>
            <a:ext cx="7096258" cy="56319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Hình ảnh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A98EF6-B54D-4232-96A3-D71047796515}"/>
              </a:ext>
            </a:extLst>
          </p:cNvPr>
          <p:cNvSpPr txBox="1"/>
          <p:nvPr userDrawn="1"/>
        </p:nvSpPr>
        <p:spPr>
          <a:xfrm>
            <a:off x="10209320" y="6613753"/>
            <a:ext cx="184247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phenikaa-uni.edu.vn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D486C0A1-B022-43A4-A558-B9E8916BA8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9" y="6613291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3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UTM Avo" panose="0204060305050602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UTM Avo" panose="0204060305050602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F674A0-D445-4C14-83CD-38226D1439C8}"/>
              </a:ext>
            </a:extLst>
          </p:cNvPr>
          <p:cNvSpPr txBox="1"/>
          <p:nvPr userDrawn="1"/>
        </p:nvSpPr>
        <p:spPr>
          <a:xfrm>
            <a:off x="10209320" y="6613753"/>
            <a:ext cx="184247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phenikaa-uni.edu.vn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C1734-67C3-4443-8460-F8DBA3D27FC6}"/>
              </a:ext>
            </a:extLst>
          </p:cNvPr>
          <p:cNvSpPr/>
          <p:nvPr userDrawn="1"/>
        </p:nvSpPr>
        <p:spPr>
          <a:xfrm>
            <a:off x="532659" y="0"/>
            <a:ext cx="124288" cy="7804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088CD-189D-4350-AE5C-EA4E5DEDE303}"/>
              </a:ext>
            </a:extLst>
          </p:cNvPr>
          <p:cNvSpPr/>
          <p:nvPr userDrawn="1"/>
        </p:nvSpPr>
        <p:spPr>
          <a:xfrm>
            <a:off x="408371" y="0"/>
            <a:ext cx="124288" cy="914400"/>
          </a:xfrm>
          <a:prstGeom prst="rect">
            <a:avLst/>
          </a:prstGeom>
          <a:solidFill>
            <a:srgbClr val="223771"/>
          </a:solidFill>
          <a:ln>
            <a:solidFill>
              <a:srgbClr val="22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C5E0C745-AAEA-42E0-BD19-9FFC173DF7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9" y="6613291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6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899" y="351789"/>
            <a:ext cx="8061101" cy="922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223771"/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01899" y="1639781"/>
            <a:ext cx="3336702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  <a:lvl2pPr>
              <a:defRPr>
                <a:latin typeface="UTM Avo" panose="02040603050506020204" pitchFamily="18" charset="0"/>
              </a:defRPr>
            </a:lvl2pPr>
            <a:lvl3pPr>
              <a:defRPr>
                <a:latin typeface="UTM Avo" panose="02040603050506020204" pitchFamily="18" charset="0"/>
              </a:defRPr>
            </a:lvl3pPr>
            <a:lvl4pPr>
              <a:defRPr>
                <a:latin typeface="UTM Avo" panose="02040603050506020204" pitchFamily="18" charset="0"/>
              </a:defRPr>
            </a:lvl4pPr>
            <a:lvl5pPr>
              <a:defRPr>
                <a:latin typeface="UTM Avo" panose="02040603050506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1710" y="1639781"/>
            <a:ext cx="3331872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  <a:lvl2pPr>
              <a:defRPr>
                <a:latin typeface="UTM Avo" panose="02040603050506020204" pitchFamily="18" charset="0"/>
              </a:defRPr>
            </a:lvl2pPr>
            <a:lvl3pPr>
              <a:defRPr>
                <a:latin typeface="UTM Avo" panose="02040603050506020204" pitchFamily="18" charset="0"/>
              </a:defRPr>
            </a:lvl3pPr>
            <a:lvl4pPr>
              <a:defRPr>
                <a:latin typeface="UTM Avo" panose="02040603050506020204" pitchFamily="18" charset="0"/>
              </a:defRPr>
            </a:lvl4pPr>
            <a:lvl5pPr>
              <a:defRPr>
                <a:latin typeface="UTM Avo" panose="02040603050506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426539" y="1639781"/>
            <a:ext cx="3331872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  <a:lvl2pPr>
              <a:defRPr>
                <a:latin typeface="UTM Avo" panose="02040603050506020204" pitchFamily="18" charset="0"/>
              </a:defRPr>
            </a:lvl2pPr>
            <a:lvl3pPr>
              <a:defRPr>
                <a:latin typeface="UTM Avo" panose="02040603050506020204" pitchFamily="18" charset="0"/>
              </a:defRPr>
            </a:lvl3pPr>
            <a:lvl4pPr>
              <a:defRPr>
                <a:latin typeface="UTM Avo" panose="02040603050506020204" pitchFamily="18" charset="0"/>
              </a:defRPr>
            </a:lvl4pPr>
            <a:lvl5pPr>
              <a:defRPr>
                <a:latin typeface="UTM Avo" panose="02040603050506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8" y="235206"/>
            <a:ext cx="2732129" cy="55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A717A-9473-4D01-AFFA-39323BC3FE1F}"/>
              </a:ext>
            </a:extLst>
          </p:cNvPr>
          <p:cNvSpPr txBox="1"/>
          <p:nvPr userDrawn="1"/>
        </p:nvSpPr>
        <p:spPr>
          <a:xfrm>
            <a:off x="10209320" y="6613753"/>
            <a:ext cx="184247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phenikaa-uni.edu.vn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6CBD4-D234-414D-AB38-1B0372324231}"/>
              </a:ext>
            </a:extLst>
          </p:cNvPr>
          <p:cNvSpPr/>
          <p:nvPr userDrawn="1"/>
        </p:nvSpPr>
        <p:spPr>
          <a:xfrm>
            <a:off x="532659" y="0"/>
            <a:ext cx="124288" cy="7804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5E9A1D-9908-4963-BBCA-B9603513672F}"/>
              </a:ext>
            </a:extLst>
          </p:cNvPr>
          <p:cNvSpPr/>
          <p:nvPr userDrawn="1"/>
        </p:nvSpPr>
        <p:spPr>
          <a:xfrm>
            <a:off x="408371" y="0"/>
            <a:ext cx="124288" cy="914400"/>
          </a:xfrm>
          <a:prstGeom prst="rect">
            <a:avLst/>
          </a:prstGeom>
          <a:solidFill>
            <a:srgbClr val="223771"/>
          </a:solidFill>
          <a:ln>
            <a:solidFill>
              <a:srgbClr val="22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223771"/>
              </a:highlight>
            </a:endParaRP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308D8CB6-ADE4-4812-9DD7-2FB15552B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9" y="6613291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4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F4D4A-FD71-41E6-BED5-CF551BFDBC3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6608-6F69-448F-99DC-C9E613BFB69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2" y="90029"/>
            <a:ext cx="2539035" cy="511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E6C77-C511-4273-8155-2D0484084255}"/>
              </a:ext>
            </a:extLst>
          </p:cNvPr>
          <p:cNvSpPr txBox="1"/>
          <p:nvPr userDrawn="1"/>
        </p:nvSpPr>
        <p:spPr>
          <a:xfrm>
            <a:off x="10209320" y="6613753"/>
            <a:ext cx="184247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TM Avo" panose="02040603050506020204" pitchFamily="18" charset="0"/>
              </a:rPr>
              <a:t>phenikaa-uni.edu.vn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F459F8FB-0B0E-4294-9F5F-555C0C4C97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9" y="6613291"/>
            <a:ext cx="215444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AE6AC-9427-433F-AC00-F723CA5DD87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1484" y="63625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154F4D4A-FD71-41E6-BED5-CF551BFDBC37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086B6608-6F69-448F-99DC-C9E613BFB69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494093"/>
            <a:ext cx="12192000" cy="373091"/>
            <a:chOff x="0" y="1661375"/>
            <a:chExt cx="12192000" cy="373091"/>
          </a:xfrm>
        </p:grpSpPr>
        <p:sp>
          <p:nvSpPr>
            <p:cNvPr id="8" name="Rectangle 7"/>
            <p:cNvSpPr/>
            <p:nvPr/>
          </p:nvSpPr>
          <p:spPr>
            <a:xfrm>
              <a:off x="0" y="1661375"/>
              <a:ext cx="12192000" cy="109728"/>
            </a:xfrm>
            <a:prstGeom prst="rect">
              <a:avLst/>
            </a:prstGeom>
            <a:solidFill>
              <a:srgbClr val="F265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TM Avo" panose="020406030505060202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760146"/>
              <a:ext cx="12192000" cy="274320"/>
            </a:xfrm>
            <a:prstGeom prst="rect">
              <a:avLst/>
            </a:prstGeom>
            <a:solidFill>
              <a:srgbClr val="223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TM Avo" panose="02040603050506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83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3" r:id="rId5"/>
    <p:sldLayoutId id="2147483660" r:id="rId6"/>
    <p:sldLayoutId id="2147483651" r:id="rId7"/>
    <p:sldLayoutId id="2147483652" r:id="rId8"/>
    <p:sldLayoutId id="2147483654" r:id="rId9"/>
    <p:sldLayoutId id="2147483655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FBF3-8459-4CBE-8502-1C0A4CC3B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11" y="4029967"/>
            <a:ext cx="10750482" cy="12805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UTM Avo" panose="02040603050506020204" pitchFamily="18" charset="0"/>
              </a:rPr>
              <a:t>CHAPTER 4: </a:t>
            </a:r>
            <a:r>
              <a:rPr lang="en-US" altLang="en-US" sz="4800" b="1" dirty="0"/>
              <a:t>Signal Assignment Statements of VHDL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1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0014912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Simple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D4EDD-24AB-E09B-A372-9B7E0520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295400"/>
            <a:ext cx="79914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5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Conditional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71E26-C750-FC43-7F7C-375506E541B1}"/>
                  </a:ext>
                </a:extLst>
              </p:cNvPr>
              <p:cNvSpPr txBox="1"/>
              <p:nvPr/>
            </p:nvSpPr>
            <p:spPr>
              <a:xfrm>
                <a:off x="827479" y="1056280"/>
                <a:ext cx="10954214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Syntax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endParaRPr lang="en-US" altLang="en-US" sz="3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endParaRPr lang="en-US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/>
                <a:endParaRPr lang="en-US" altLang="en-US" sz="3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en-US" sz="3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Boolean_expr_i</a:t>
                </a: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2,…, </m:t>
                    </m:r>
                    <m:r>
                      <a:rPr lang="en-US" alt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term is a Boolean expression that returns </a:t>
                </a:r>
                <a:r>
                  <a:rPr lang="en-US" altLang="en-US" sz="3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</a:t>
                </a: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altLang="en-US" sz="3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false</a:t>
                </a: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first </a:t>
                </a:r>
                <a:r>
                  <a:rPr lang="en-US" altLang="en-US" sz="3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Boolean_expr_1</a:t>
                </a: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checked first.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it is </a:t>
                </a:r>
                <a:r>
                  <a:rPr lang="en-US" altLang="en-US" sz="3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</a:t>
                </a: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first </a:t>
                </a:r>
                <a:r>
                  <a:rPr lang="en-US" altLang="en-US" sz="3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value_expr_1</a:t>
                </a: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be </a:t>
                </a:r>
                <a:r>
                  <a:rPr lang="en-US" altLang="en-US" sz="3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assigned to the output signal</a:t>
                </a: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it is </a:t>
                </a:r>
                <a:r>
                  <a:rPr lang="en-US" altLang="en-US" sz="3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false</a:t>
                </a: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second </a:t>
                </a:r>
                <a:r>
                  <a:rPr lang="en-US" altLang="en-US" sz="3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Boolean_expr_2</a:t>
                </a: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be checked next.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altLang="en-US" sz="3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71E26-C750-FC43-7F7C-375506E54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9" y="1056280"/>
                <a:ext cx="10954214" cy="5170646"/>
              </a:xfrm>
              <a:prstGeom prst="rect">
                <a:avLst/>
              </a:prstGeom>
              <a:blipFill>
                <a:blip r:embed="rId2"/>
                <a:stretch>
                  <a:fillRect l="-1169" t="-1533" r="-501" b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DB4DC0-B341-E1CA-F465-9C7FB6E09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529" y="1450736"/>
            <a:ext cx="7474574" cy="15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8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Conditional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continues until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Boolean expression are checked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last value expression, </a:t>
            </a:r>
            <a:r>
              <a:rPr lang="en-US" alt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value_expr_n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wil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be assigned to the signal if none of the Boolean expressions is true.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simple examples to illustrate the use of conditional signal assignment statements.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circuits includes 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Priority encode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arithmetic logic unit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(ALU)</a:t>
            </a:r>
            <a:endParaRPr lang="en-US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9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2.2.1. Example: Multiplexer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multiplexer is essentially a virtual switch that routes a selected input signal to the output.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 table of an 8-bit 4-to-1 multiplexer is shown in Table: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4-to-1 multiplexer based on a conditional signal assignment statement.</a:t>
            </a: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A7D79-37BC-92B8-C083-35E40B00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68" y="2650377"/>
            <a:ext cx="7970464" cy="24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8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2.2.1. Example: Multiplexer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27538-A26A-C1B8-EE1A-C3441FE6D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19" y="1168154"/>
            <a:ext cx="8408761" cy="52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4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2.2.1. Example: Multiplexer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first glance, it seems that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implied to be “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when the first three Boolean expressions are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thus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assigned to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there are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possible values in </a:t>
            </a:r>
            <a:r>
              <a:rPr lang="en-US" alt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type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and, for the 2-bit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signal, there are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(i.e., 9*9) possible combinations, including the expected “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and “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as well as the meta-value combinations, such as “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0Z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UX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“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and so 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88328-EA38-2839-4C75-AEE7CB36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825" y="4214413"/>
            <a:ext cx="5038725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D3E00-E675-8410-3F48-3D68D66D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60" y="4352972"/>
            <a:ext cx="5322940" cy="15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6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2.2.2. Example: Binary Decoder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71E26-C750-FC43-7F7C-375506E541B1}"/>
                  </a:ext>
                </a:extLst>
              </p:cNvPr>
              <p:cNvSpPr txBox="1"/>
              <p:nvPr/>
            </p:nvSpPr>
            <p:spPr>
              <a:xfrm>
                <a:off x="827479" y="1056280"/>
                <a:ext cx="1095421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binary decoder is an </a:t>
                </a:r>
                <a14:m>
                  <m:oMath xmlns:m="http://schemas.openxmlformats.org/officeDocument/2006/math">
                    <m:r>
                      <a:rPr lang="en-US" altLang="en-US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-to-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decoder, which has an </a:t>
                </a:r>
                <a14:m>
                  <m:oMath xmlns:m="http://schemas.openxmlformats.org/officeDocument/2006/math">
                    <m:r>
                      <a:rPr lang="en-US" altLang="en-US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-bit input and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-bit output.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bit of output represents an input combinations.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71E26-C750-FC43-7F7C-375506E54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9" y="1056280"/>
                <a:ext cx="10954214" cy="1477328"/>
              </a:xfrm>
              <a:prstGeom prst="rect">
                <a:avLst/>
              </a:prstGeom>
              <a:blipFill>
                <a:blip r:embed="rId2"/>
                <a:stretch>
                  <a:fillRect l="-1169" t="-5350" b="-1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61924E-9D37-8FCB-F16C-E7B584DE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759" y="3642889"/>
            <a:ext cx="2943225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C809B-8E11-0036-D9A1-43D7C36A4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73" y="3257450"/>
            <a:ext cx="3585255" cy="23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9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2.2.2. Example: Binary Decoder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C6BF5-FE51-CF25-5905-FEB1BF83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76" y="1210831"/>
            <a:ext cx="7835848" cy="48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0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2.2.3. Example: Priority Encoder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priority encoder checks the input requests and generates the code of the request with highest priority.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7750A-4864-4EA9-E9BC-35D119CE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94" y="3257450"/>
            <a:ext cx="3286125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184EC-6A4E-F30A-8C78-CFA6CF59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025" y="2667196"/>
            <a:ext cx="29527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3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2.2.3. Example: Priority Encoder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DD5D7-37F1-07B7-777B-34665BAC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543" y="1439635"/>
            <a:ext cx="7024914" cy="43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781" y="87823"/>
            <a:ext cx="7728682" cy="553289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49CA4-8620-3C77-C1E7-164BE046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8F721B-6A10-6C8C-CC4D-8209027AC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05715"/>
              </p:ext>
            </p:extLst>
          </p:nvPr>
        </p:nvGraphicFramePr>
        <p:xfrm>
          <a:off x="2031999" y="1493520"/>
          <a:ext cx="93980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060">
                  <a:extLst>
                    <a:ext uri="{9D8B030D-6E8A-4147-A177-3AD203B41FA5}">
                      <a16:colId xmlns:a16="http://schemas.microsoft.com/office/drawing/2014/main" val="3085157533"/>
                    </a:ext>
                  </a:extLst>
                </a:gridCol>
                <a:gridCol w="6966310">
                  <a:extLst>
                    <a:ext uri="{9D8B030D-6E8A-4147-A177-3AD203B41FA5}">
                      <a16:colId xmlns:a16="http://schemas.microsoft.com/office/drawing/2014/main" val="1793565155"/>
                    </a:ext>
                  </a:extLst>
                </a:gridCol>
                <a:gridCol w="983631">
                  <a:extLst>
                    <a:ext uri="{9D8B030D-6E8A-4147-A177-3AD203B41FA5}">
                      <a16:colId xmlns:a16="http://schemas.microsoft.com/office/drawing/2014/main" val="1311660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03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Chapter 0: Course Introduction (1)</a:t>
                      </a:r>
                    </a:p>
                    <a:p>
                      <a:r>
                        <a:rPr lang="en-US" sz="2000" b="0" dirty="0"/>
                        <a:t>Chapter 1: Introduction to Digital Design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0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Chapter 2: Overview of HDL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1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Chapter 3: Basic Language Constructs of VHDL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170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Chapter 4: Signal Assignment Statements of VHDL 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7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Chapter 5: Combinational Logic Circuit Design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518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Midterm </a:t>
                      </a:r>
                      <a:r>
                        <a:rPr lang="en-US" sz="2000"/>
                        <a:t>Exam (2)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9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Chapter 6:  </a:t>
                      </a:r>
                      <a:r>
                        <a:rPr lang="en-US" sz="2000"/>
                        <a:t>Sequential Logic Circuit </a:t>
                      </a:r>
                      <a:r>
                        <a:rPr lang="en-US" sz="2000" dirty="0"/>
                        <a:t>Design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7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9, 10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Chapter 7: Finite State Machine (FSM) Principle 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255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696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2.2.3. Example: Priority Encoder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8F6D0-0891-CE1D-4477-D706504E4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383274"/>
            <a:ext cx="66960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93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2.2.4. Example: ALU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ALU performs a set of arithmetic and logical operations. The function table of a simple ALU is shown 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885BE-C1C1-91D4-F703-82801625B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508" y="3205358"/>
            <a:ext cx="3314700" cy="1857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0B444-2848-90B1-03A7-3F26E710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398" y="2762445"/>
            <a:ext cx="27717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17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2.2.4. Example: ALU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FB6A0-EEF8-274A-D557-7D1C4CC1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93" y="2076449"/>
            <a:ext cx="7240814" cy="30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6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2.2.4. Example: ALU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94E2C-76EB-273F-F7C4-54D0ECB5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79" y="1723571"/>
            <a:ext cx="8356641" cy="41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2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that the syntax of the simplified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the conditional signal assignment statement requires three groups of hardware: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expression circuits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expression circuits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routing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FA98A-CAF4-D5B2-E893-E16E43C5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96" y="1646119"/>
            <a:ext cx="7959608" cy="18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8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priority network can be implemented by a sequence of 2-to-1 multiplexers.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better illustrate the conceptual implementation, we utilize an “abstract multiplexer”.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37EBF-505B-D224-802A-07B1B0B6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46" y="3271103"/>
            <a:ext cx="6401707" cy="24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71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first consider a simple conditional signal assignment statement that has only one when clause: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conceptual realization of this statement is shown: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3BDAD-0150-F703-25DA-C60DA008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993" y="2084613"/>
            <a:ext cx="7146014" cy="745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D283B-3F30-8DCF-4197-DE3B3B1B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87" y="3566737"/>
            <a:ext cx="3719426" cy="25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4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statement with three when clauses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sequence is shown 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F3CAF-A7AF-D9F9-E89B-FC1B3C9C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580333"/>
            <a:ext cx="6762750" cy="1352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7C7C4-A9E5-9CF6-42CA-1A78DD8B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1" y="3512093"/>
            <a:ext cx="2676525" cy="262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F4CC4-30E7-936D-16A1-A3755C27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461" y="2618151"/>
            <a:ext cx="33051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9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7D7DE-1563-A83D-3528-92729098D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26" y="943066"/>
            <a:ext cx="5320748" cy="50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7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 multiplexer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0869C-508D-6F2F-DC82-36B3BA84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47" y="2653830"/>
            <a:ext cx="4210050" cy="200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10B4C-F6AE-F9D6-8073-582AE2BB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78" y="1782292"/>
            <a:ext cx="39528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0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98E9A-67CA-41E0-AA43-37E496A0185E}"/>
              </a:ext>
            </a:extLst>
          </p:cNvPr>
          <p:cNvSpPr txBox="1"/>
          <p:nvPr/>
        </p:nvSpPr>
        <p:spPr>
          <a:xfrm>
            <a:off x="867715" y="1159404"/>
            <a:ext cx="10077061" cy="208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lnSpc>
                <a:spcPct val="150000"/>
              </a:lnSpc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vs. Sequential Circuits</a:t>
            </a:r>
          </a:p>
          <a:p>
            <a:pPr indent="-571500">
              <a:lnSpc>
                <a:spcPct val="150000"/>
              </a:lnSpc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Signal Assignment Statement</a:t>
            </a:r>
          </a:p>
          <a:p>
            <a:pPr indent="-571500">
              <a:lnSpc>
                <a:spcPct val="150000"/>
              </a:lnSpc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Signal Assignment Statement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C9E1CEC-24D0-BC30-5A74-1E9E2364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89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example of the comparison VHDL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D6810-4381-ACCE-5A88-592BF6A2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93" y="2052864"/>
            <a:ext cx="6876413" cy="37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38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example of the 2-bit comparison VHDL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13291-7B09-B599-7AF7-ACCE31A0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284" y="2210706"/>
            <a:ext cx="8011432" cy="30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1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following VHDL segment: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11CAA-2B9B-5F86-A0C5-9CC03C1E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2222051"/>
            <a:ext cx="67722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92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2AE41-3FA7-D83E-4604-709316F3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316" y="1615626"/>
            <a:ext cx="6477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9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 Selected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choice (i.e., </a:t>
            </a:r>
            <a:r>
              <a:rPr lang="en-US" alt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choice_i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must be a valid value or a set of valid values of </a:t>
            </a:r>
            <a:r>
              <a:rPr lang="en-US" alt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select_expression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87982-3DD4-55B7-4A7B-0909B6FBC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975" y="1554403"/>
            <a:ext cx="6750050" cy="21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99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 Selected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possible values of </a:t>
            </a:r>
            <a:r>
              <a:rPr lang="en-US" alt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select_expression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be covered by one and only one choice.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reversed word,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can be used in the last choice (i.e., </a:t>
            </a:r>
            <a:r>
              <a:rPr lang="en-US" alt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choice_n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represent all the previously unused values.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same: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decoder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encoder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circuit</a:t>
            </a:r>
          </a:p>
          <a:p>
            <a:pPr eaLnBrk="1" hangingPunct="1"/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illustrate use of the selected signal assignment statement.</a:t>
            </a:r>
          </a:p>
        </p:txBody>
      </p:sp>
    </p:spTree>
    <p:extLst>
      <p:ext uri="{BB962C8B-B14F-4D97-AF65-F5344CB8AC3E}">
        <p14:creationId xmlns:p14="http://schemas.microsoft.com/office/powerpoint/2010/main" val="3823644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2.4.1. Example: Multiplexer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40BFE-57DB-F543-A063-2F66553B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41" y="1990725"/>
            <a:ext cx="4752975" cy="2876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CA659B-A4EB-A325-20CA-415AD2FB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021" y="1139180"/>
            <a:ext cx="3359149" cy="4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21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2.4.1. Example: Multiplexer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simply list the last choice as “11”: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synthesis software may accept the following form: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EBF31-5CF5-FDB6-E232-BB34EFD94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12" y="1606378"/>
            <a:ext cx="2924175" cy="176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34758-D6DE-2891-5923-00ADCA4A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9" y="4194433"/>
            <a:ext cx="3429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48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2.4.2. Example: Binary Decoder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690-DC6B-3224-2252-E24A74C2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192774"/>
            <a:ext cx="67818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85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2.4.3. Example: Priority Encoder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4-to-2 priority encoder based on a selected signal assignment statement.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B3A89-E719-F062-5264-5C8C6EB15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2347774"/>
            <a:ext cx="67341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3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0298269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Combinational vs. Sequential Circuits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21000-77FD-48CB-9804-FF113B305C0D}"/>
              </a:ext>
            </a:extLst>
          </p:cNvPr>
          <p:cNvSpPr txBox="1"/>
          <p:nvPr/>
        </p:nvSpPr>
        <p:spPr>
          <a:xfrm>
            <a:off x="827479" y="1056280"/>
            <a:ext cx="1095421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digital circuit can be broadly classified 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combinational circuit has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internal memory, clock signal or state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output is a function of inputs only</a:t>
            </a:r>
            <a:endParaRPr lang="en-US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sequential circuit has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an internal state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output is a function of inputs as well as the internal state.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04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2.4.3. Example: Priority Encoder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0D459-7F9B-B358-FF1F-9BC553B2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890712"/>
            <a:ext cx="67151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37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2.4.3. Example: Priority Encoder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8" y="1056280"/>
            <a:ext cx="112157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Intuitively, we may wish to use the ‘-’ (don’t care) value of the </a:t>
            </a:r>
            <a:r>
              <a:rPr lang="en-US" alt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std_logic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type to make the code compact: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‘-’ value will never occur in the physical circuit, the “1---”, “01--” and “001-” choices will never be met and the code is the same 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F5BAA-38F7-FED0-0DF7-A0E467DC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53" y="2173543"/>
            <a:ext cx="4736691" cy="1965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B1EB2-08A3-74FB-62FC-99FA2B41A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4" y="5679962"/>
            <a:ext cx="24193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2.4.3. Example: Simple ALU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simple ALU based on a selected signal assignment statement.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EC39B-330D-E30E-4F61-1728B667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2347774"/>
            <a:ext cx="65722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1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2.4.3. Example: Simple ALU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7C0DC-5FF1-DBA0-2AA7-8A3971DB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1135623"/>
            <a:ext cx="6800850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378CC-65E9-A18F-45EE-63AA1081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311" y="3788910"/>
            <a:ext cx="6620113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1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2.4.4.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that the syntax of the selected signal assignment is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consider a selection signal with k+1 different possible values, c0, c1, …, ck.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abstract multiplexer has k+1 ports, each corresponding to a value, as shown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93C3B-A02A-64A4-5FC1-9D813575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554403"/>
            <a:ext cx="5915025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79074-9985-B231-A87E-BB0A1447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65" y="4741358"/>
            <a:ext cx="2159642" cy="16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7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2.4.4.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conceptual implementation of the selected signal assignment statement involves a single abstract multiplexer and is straightforward.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following statement</a:t>
            </a:r>
          </a:p>
        </p:txBody>
      </p:sp>
    </p:spTree>
    <p:extLst>
      <p:ext uri="{BB962C8B-B14F-4D97-AF65-F5344CB8AC3E}">
        <p14:creationId xmlns:p14="http://schemas.microsoft.com/office/powerpoint/2010/main" val="4123966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2.4.4.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E1904-40D6-88DA-FF3F-BE514B81F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03" y="921549"/>
            <a:ext cx="8469394" cy="54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2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2.4.4.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6BCC1-2BFB-A0EE-BC2A-F34F0258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34" y="984288"/>
            <a:ext cx="8274331" cy="54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2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2.4.4.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1: Consider the following VHDL segments: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37242-251A-D320-BC9F-1B117A7C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079176"/>
            <a:ext cx="107823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10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2.4.4.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128D1-DDB4-303C-DA0E-68D9E17A7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79" y="2433773"/>
            <a:ext cx="5476875" cy="2924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B1330-31C6-51A9-DB2E-22AF3AA8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5574"/>
            <a:ext cx="57054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46" y="227160"/>
            <a:ext cx="10588415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Concurrent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C9E1CEC-24D0-BC30-5A74-1E9E2364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326E6-2688-2D20-59E4-8C12AC08FD53}"/>
              </a:ext>
            </a:extLst>
          </p:cNvPr>
          <p:cNvSpPr txBox="1"/>
          <p:nvPr/>
        </p:nvSpPr>
        <p:spPr>
          <a:xfrm>
            <a:off x="827479" y="1056280"/>
            <a:ext cx="10954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Concurrent signal assignment statements are </a:t>
            </a:r>
            <a:r>
              <a:rPr lang="en-US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yet </a:t>
            </a:r>
            <a:r>
              <a:rPr lang="en-US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VHDL statement.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between the assignment statement and hardware components is clearly.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easily visualize the conceptual diagram of the VHDL description.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help us to develop a more efficient design.</a:t>
            </a: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83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2.4.4. Conceptual Implementation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2: Consider the truth table corresponding VHDL segment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A5596-7071-3412-3A6E-705C33EF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0" y="1692964"/>
            <a:ext cx="4483337" cy="2767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A1FA2C-C61C-392B-A90F-C80C90E8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281" y="1680072"/>
            <a:ext cx="4035405" cy="1748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A290C-AA40-A7C8-52FB-D9A7B263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257" y="3511686"/>
            <a:ext cx="4953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71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2.5. Conclusion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D5F222-C527-1F05-9DC4-E429B1613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825636"/>
            <a:ext cx="97059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7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2.5. Conclusion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C8A89-FDD3-BB62-A89C-6C34BB49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29" y="1058629"/>
            <a:ext cx="8313942" cy="54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7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2.5. Conclusion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closed feedback loop in a concurrent signal assignment statement.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of 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conditional signal assignment (CSAS) and selected assignment statement (SSAS) as routing structures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sequential control constructs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CSAS infers a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routing structure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 larger number of when clauses leads to a long cascading chain.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SSAS infers a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multiplexing structure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 large number of choices leads to a wide multiplexers.</a:t>
            </a:r>
          </a:p>
        </p:txBody>
      </p:sp>
    </p:spTree>
    <p:extLst>
      <p:ext uri="{BB962C8B-B14F-4D97-AF65-F5344CB8AC3E}">
        <p14:creationId xmlns:p14="http://schemas.microsoft.com/office/powerpoint/2010/main" val="1402321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Sequential Signal Assignment Statements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statements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executed in sequence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statements are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compatible 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concurrent execution model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VHDL.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statements have to be enclosed inside a construct known as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purpose of sequential statements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and model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circuit’s “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behavior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clear mapping 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statements 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statements 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styles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or even 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5156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46" y="227160"/>
            <a:ext cx="10588415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Sequential Signal Assignment Statements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98E9A-67CA-41E0-AA43-37E496A0185E}"/>
              </a:ext>
            </a:extLst>
          </p:cNvPr>
          <p:cNvSpPr txBox="1"/>
          <p:nvPr/>
        </p:nvSpPr>
        <p:spPr>
          <a:xfrm>
            <a:off x="867715" y="1159404"/>
            <a:ext cx="10077061" cy="4856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VHDL Process</a:t>
            </a:r>
          </a:p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Signal Assignment Statement </a:t>
            </a:r>
          </a:p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Assignment Statement</a:t>
            </a:r>
          </a:p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Statement</a:t>
            </a:r>
          </a:p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Statement</a:t>
            </a:r>
          </a:p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For Loop Statement</a:t>
            </a:r>
          </a:p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Sequential Statement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C9E1CEC-24D0-BC30-5A74-1E9E2364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49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VHDL Process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VHDL construct that contains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action to be executed sequentially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actions are known as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statements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itself is a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statement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statements include a rich variety of constructs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they can exist only inside a process.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execution inside a process is sequential, and thus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the statement is important.</a:t>
            </a:r>
          </a:p>
        </p:txBody>
      </p:sp>
    </p:spTree>
    <p:extLst>
      <p:ext uri="{BB962C8B-B14F-4D97-AF65-F5344CB8AC3E}">
        <p14:creationId xmlns:p14="http://schemas.microsoft.com/office/powerpoint/2010/main" val="971397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VHDL Process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VHDL construct that contains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action to be executed sequentially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actions are known as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statements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itself is a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statement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statements include a rich variety of constructs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they can exist only inside a process.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execution inside a process is sequential, and thus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the statement is important.</a:t>
            </a:r>
          </a:p>
        </p:txBody>
      </p:sp>
    </p:spTree>
    <p:extLst>
      <p:ext uri="{BB962C8B-B14F-4D97-AF65-F5344CB8AC3E}">
        <p14:creationId xmlns:p14="http://schemas.microsoft.com/office/powerpoint/2010/main" val="1781705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VHDL Process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8" y="1056280"/>
            <a:ext cx="112417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examine the use and synthesis of the following sequential statement in this Chapter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statement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signal assignment statement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assignment statement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statement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for loop statement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has two basic forms: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form has a sensitivity list but no wait statement inside the process.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form has one or more wait statement but no sensitivity list.</a:t>
            </a:r>
          </a:p>
        </p:txBody>
      </p:sp>
    </p:spTree>
    <p:extLst>
      <p:ext uri="{BB962C8B-B14F-4D97-AF65-F5344CB8AC3E}">
        <p14:creationId xmlns:p14="http://schemas.microsoft.com/office/powerpoint/2010/main" val="2758476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VHDL Process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syntax of a process with a sensitivity list is</a:t>
            </a:r>
            <a:endParaRPr lang="en-US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D688F-0D9F-A06A-C1FD-A8D7CA6E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2182370"/>
            <a:ext cx="71056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7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946" y="227160"/>
            <a:ext cx="10588415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Concurrent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98E9A-67CA-41E0-AA43-37E496A0185E}"/>
              </a:ext>
            </a:extLst>
          </p:cNvPr>
          <p:cNvSpPr txBox="1"/>
          <p:nvPr/>
        </p:nvSpPr>
        <p:spPr>
          <a:xfrm>
            <a:off x="867715" y="1159404"/>
            <a:ext cx="10077061" cy="277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Signal Assignment Statement</a:t>
            </a:r>
          </a:p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Signal Assignment Statement</a:t>
            </a:r>
          </a:p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Signal Assignment Statement</a:t>
            </a:r>
          </a:p>
          <a:p>
            <a:pPr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C9E1CEC-24D0-BC30-5A74-1E9E2364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26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3.1.1. Process With A Sensitivity List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VHDL process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activated 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signal in the sensitivity list changes its value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like a circuit responding to an input signal.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 process is activated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statements will be executed sequentially until the end of process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then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suspended until the next change of signal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6A7C71-2A2E-129A-88E0-9D9B99F1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77" y="3896982"/>
            <a:ext cx="6029878" cy="24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43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3.1.2. Process With A Wait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with wait statements has one or more wait statements but no sensitivity list.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wait statement has several forms: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on signals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until Boolean expression;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time expression;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2CA16-01CF-118A-F3CF-0D1C321FC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35" y="4167249"/>
            <a:ext cx="6523962" cy="214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9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 SSAS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71E26-C750-FC43-7F7C-375506E541B1}"/>
                  </a:ext>
                </a:extLst>
              </p:cNvPr>
              <p:cNvSpPr txBox="1"/>
              <p:nvPr/>
            </p:nvSpPr>
            <p:spPr>
              <a:xfrm>
                <a:off x="827479" y="1056280"/>
                <a:ext cx="1095421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syntax of a sequential assignment is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endParaRPr lang="en-US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endParaRPr lang="en-US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default delay </a:t>
                </a:r>
                <a14:m>
                  <m:oMath xmlns:m="http://schemas.openxmlformats.org/officeDocument/2006/math">
                    <m:r>
                      <a:rPr lang="en-US" altLang="en-US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used, the syntax becomes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endParaRPr lang="en-US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endParaRPr lang="en-US" alt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that: the concurrent conditional and selected signal assignment statements cannot be used inside process.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71E26-C750-FC43-7F7C-375506E54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9" y="1056280"/>
                <a:ext cx="10954214" cy="3785652"/>
              </a:xfrm>
              <a:prstGeom prst="rect">
                <a:avLst/>
              </a:prstGeom>
              <a:blipFill>
                <a:blip r:embed="rId2"/>
                <a:stretch>
                  <a:fillRect l="-1169" t="-2093" b="-4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8CCE08-B893-36A4-2267-7E4279E4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701236"/>
            <a:ext cx="9602164" cy="695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B660DB-3807-1BB9-3497-270588DA2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3061900"/>
            <a:ext cx="9030665" cy="7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48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 SSAS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71E26-C750-FC43-7F7C-375506E541B1}"/>
                  </a:ext>
                </a:extLst>
              </p:cNvPr>
              <p:cNvSpPr txBox="1"/>
              <p:nvPr/>
            </p:nvSpPr>
            <p:spPr>
              <a:xfrm>
                <a:off x="827479" y="1056280"/>
                <a:ext cx="10954214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Inside a process, </a:t>
                </a:r>
                <a:r>
                  <a:rPr lang="en-US" altLang="en-US" sz="3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can be assigned multiple times</a:t>
                </a: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all assignments are with </a:t>
                </a:r>
                <a14:m>
                  <m:oMath xmlns:m="http://schemas.openxmlformats.org/officeDocument/2006/math">
                    <m:r>
                      <a:rPr lang="en-US" altLang="en-US" sz="3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delays, </a:t>
                </a:r>
                <a:r>
                  <a:rPr lang="en-US" altLang="en-US" sz="3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the last assignment takes effect.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Because the signal is not updated until the end of the process, it never assumes any “intermediate” value.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671E26-C750-FC43-7F7C-375506E54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9" y="1056280"/>
                <a:ext cx="10954214" cy="2400657"/>
              </a:xfrm>
              <a:prstGeom prst="rect">
                <a:avLst/>
              </a:prstGeom>
              <a:blipFill>
                <a:blip r:embed="rId2"/>
                <a:stretch>
                  <a:fillRect l="-1169" t="-3299" b="-6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895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 SSAS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consider the following code segment. They are same.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8DBD6-FC11-8C42-24D2-F3F3E6B1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35134"/>
            <a:ext cx="9144000" cy="247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0EB8E-6355-1B39-DD49-13286CD3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536490"/>
            <a:ext cx="9144000" cy="17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93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Variable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syntax of a variable assignment statement is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time dimension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(i.e.,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propagation delay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assignment takes effect immediately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597C9-4055-F21B-7B64-26FDA0A4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1653612"/>
            <a:ext cx="9624892" cy="802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E09E3F-E1C2-04F1-1A65-D0F95A83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45" y="3429000"/>
            <a:ext cx="8017941" cy="304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00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simplified syntax of an if statement is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D1E8B-B84D-DADB-DE33-44139764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84" y="2423296"/>
            <a:ext cx="9370231" cy="21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9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1: Listing 4-to-1 multiplexer based in an IF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61216-B1E8-90CC-EA76-0C72317F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32" y="1819555"/>
            <a:ext cx="8809935" cy="45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89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2: Listing 2-to-4 decoder based in an IF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25BBD-804D-DB8F-19A8-208AF093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32" y="1726025"/>
            <a:ext cx="8664736" cy="47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68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3: Listing 4-to-1 priority encoder based in an IF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BA054-320A-987F-36BB-B7C30074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39" y="1602743"/>
            <a:ext cx="8621975" cy="48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2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0153808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Simple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21000-77FD-48CB-9804-FF113B305C0D}"/>
              </a:ext>
            </a:extLst>
          </p:cNvPr>
          <p:cNvSpPr txBox="1"/>
          <p:nvPr/>
        </p:nvSpPr>
        <p:spPr>
          <a:xfrm>
            <a:off x="827479" y="1056280"/>
            <a:ext cx="1095421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projected_waveform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clause consists of two kinds of specifications: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new value for the signal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the new value takes place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EA81F-89EF-01BC-BA38-B321F953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238" y="1471910"/>
            <a:ext cx="5609524" cy="4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E6323-BF80-4AE8-ADDD-42EE35BC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00" y="4594543"/>
            <a:ext cx="5628571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to a conditional signal assignment statement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statement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somewhat like a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conditional signal assignment statement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statements 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an IF statement consist of only the signal assignment of a single signal, as in previous examples,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statements are equivalent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2694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following conditional signal assignment statement: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written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58EC0-E0A0-3CE9-F9C4-F426FBC2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82" y="1699338"/>
            <a:ext cx="7031028" cy="1576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4A8E0-C855-5D39-0CF7-3D470A95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92" y="3836740"/>
            <a:ext cx="8115300" cy="25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88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we want to find the maximum value of three signals a, b and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3DEEA-2195-1488-F06C-24CD6385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09" y="2071943"/>
            <a:ext cx="10341154" cy="43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77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three conditional signal assignment statements to achieve the same task: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AB0F1-8D1D-264E-5A6A-F9CE005F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50" y="2512812"/>
            <a:ext cx="8195900" cy="2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80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one conditional signal assignment statement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is shortest and is easy to understand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F3207-1590-5156-C02D-E01D90BEE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24" y="1799264"/>
            <a:ext cx="9657584" cy="1594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26D267-62A3-3CDD-BA49-E57490430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58" y="4810299"/>
            <a:ext cx="9809594" cy="12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46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960DD-D6E0-DAC5-02D4-03127BF6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38" y="994296"/>
            <a:ext cx="8647923" cy="53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50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way to make the code compact and clear is to assign a default value for each signal in the beginning of the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DDC97-4F38-B7F3-5EFD-3EC204A0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2743396"/>
            <a:ext cx="72104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837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A58F9-41A2-71A9-AD7D-D23A6789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5" y="1886109"/>
            <a:ext cx="5424165" cy="1771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94D4B-68AC-D326-CC23-9F06F56D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00" y="2841681"/>
            <a:ext cx="6123108" cy="335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48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implementation: An if statement is more flexible and can accommodate more than one statement in each branch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8109C-F8E1-BB82-828C-52A52CD7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6" y="2891031"/>
            <a:ext cx="4829175" cy="2486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3EE0A-EF90-81CC-6D2D-14FCAED6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34" y="1947215"/>
            <a:ext cx="4492670" cy="43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99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79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implementation: An if statement is more flexible and can accommodate more than one statement in each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553EB-8994-A0F2-9534-74209921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2433396"/>
            <a:ext cx="94392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8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0408451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Simple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21000-77FD-48CB-9804-FF113B305C0D}"/>
              </a:ext>
            </a:extLst>
          </p:cNvPr>
          <p:cNvSpPr txBox="1"/>
          <p:nvPr/>
        </p:nvSpPr>
        <p:spPr>
          <a:xfrm>
            <a:off x="827479" y="1056280"/>
            <a:ext cx="1095421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time aspect of </a:t>
            </a:r>
            <a:r>
              <a:rPr lang="en-US" alt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projected_waveform</a:t>
            </a:r>
            <a:r>
              <a:rPr lang="en-US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normally corresponds to the </a:t>
            </a:r>
            <a:r>
              <a:rPr lang="en-US" alt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propagation delay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complete the computation of the expression.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propagation delay depends 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components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technology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Routing, fabrication process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environment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impossible to synthesis a circuit with an exact amount of delay.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for synthesis, explicit timing information is not specified in VHDL code.</a:t>
            </a:r>
            <a:endParaRPr lang="en-US" alt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13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implementation: An if statement is more flexible and can accommodate more than one statement in each branch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B0E0A-F6BA-C7F5-308F-194F7A77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64" y="2071943"/>
            <a:ext cx="8075271" cy="43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702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IF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replace an if statement with multiple </a:t>
            </a:r>
            <a:r>
              <a:rPr lang="en-US" alt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elsif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branches with a sequence of simple cascading single-branched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A490C-955C-3A1C-6F4C-EF77BC89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2071943"/>
            <a:ext cx="84867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633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CASE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simplified syntax of a case statement 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C20F-6AD7-CD22-C830-1895FD7A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886109"/>
            <a:ext cx="10401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1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CASE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1: Listing 4-to-1 multiplexer based on a case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22A77-C691-C119-A3F1-E7EDD6C7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75" y="1607319"/>
            <a:ext cx="8763482" cy="47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5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CASE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2: Listing 2-to-4 decoder based on a case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99031-49AB-F3D2-13B8-C2E2E7A2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86" y="1610278"/>
            <a:ext cx="9245459" cy="48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4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CASE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selected signal assignment statement: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D7975-CFC8-FB22-1A39-D0881832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1613173"/>
            <a:ext cx="5377345" cy="1612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917F1-68A5-763B-6A07-5E71D0785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74" y="3429000"/>
            <a:ext cx="6321887" cy="3063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2603E4-2C8B-B950-974A-AC580E8F3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375" y="2268384"/>
            <a:ext cx="1095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99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CASE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implementation: CASE statement has two outputs: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5F98D-D0B1-2FBA-0E98-4C9ECEE8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2583424"/>
            <a:ext cx="79724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83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CASE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implementation: CASE statement has two outputs: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91EA0-1CBD-F924-FE70-003408B5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32" y="1610278"/>
            <a:ext cx="5025707" cy="48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90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3.4. Simple FOR Loop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9" y="1056280"/>
            <a:ext cx="10954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simplified syntax of the FOR loop statement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 loop repeats the loop body of sequential statements for a </a:t>
            </a:r>
            <a:r>
              <a:rPr lang="en-US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number of iterations</a:t>
            </a: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loop range term specifies a range of values between the left and right bounds.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B85DE-5EF2-9EC7-87D5-8E9A0D9B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1610278"/>
            <a:ext cx="56959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90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1121574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3.4. Simple FOR Loop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89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71E26-C750-FC43-7F7C-375506E541B1}"/>
              </a:ext>
            </a:extLst>
          </p:cNvPr>
          <p:cNvSpPr txBox="1"/>
          <p:nvPr/>
        </p:nvSpPr>
        <p:spPr>
          <a:xfrm>
            <a:off x="827478" y="1056280"/>
            <a:ext cx="11364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Listing Bitwise XOR operation using a FOR loop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FCBC0-EB45-30C7-97DF-3CF8CE682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610278"/>
            <a:ext cx="78295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847-57F3-4846-97BB-81694FD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6" y="227160"/>
            <a:ext cx="9713970" cy="553289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Simple Signal Assignment Statement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C21000-77FD-48CB-9804-FF113B305C0D}"/>
                  </a:ext>
                </a:extLst>
              </p:cNvPr>
              <p:cNvSpPr txBox="1"/>
              <p:nvPr/>
            </p:nvSpPr>
            <p:spPr>
              <a:xfrm>
                <a:off x="827479" y="1056280"/>
                <a:ext cx="10954214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default </a:t>
                </a:r>
                <a14:m>
                  <m:oMath xmlns:m="http://schemas.openxmlformats.org/officeDocument/2006/math">
                    <m:r>
                      <a:rPr lang="en-US" alt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delay is used in the projected waveform.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syntax becomes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endParaRPr lang="en-US" altLang="en-US" sz="3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endParaRPr lang="en-US" altLang="en-US" sz="3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value_expression</a:t>
                </a:r>
                <a:r>
                  <a:rPr lang="en-US" alt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clause can be: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constant value,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Logical operation,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Arithmetic operation and so on.</a:t>
                </a:r>
              </a:p>
              <a:p>
                <a:pPr marL="457200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altLang="en-US" sz="3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are few examples: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C21000-77FD-48CB-9804-FF113B30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79" y="1056280"/>
                <a:ext cx="10954214" cy="4154984"/>
              </a:xfrm>
              <a:prstGeom prst="rect">
                <a:avLst/>
              </a:prstGeom>
              <a:blipFill>
                <a:blip r:embed="rId2"/>
                <a:stretch>
                  <a:fillRect l="-1169" t="-1906" b="-3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ACE5F48-F547-860D-1181-527A1E1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010" y="6196149"/>
            <a:ext cx="2743200" cy="365125"/>
          </a:xfrm>
        </p:spPr>
        <p:txBody>
          <a:bodyPr/>
          <a:lstStyle/>
          <a:p>
            <a:fld id="{086B6608-6F69-448F-99DC-C9E613BFB696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7A901-E973-731D-F0EC-BF84F66E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237" y="2043818"/>
            <a:ext cx="6119579" cy="699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E3492-D364-4B5B-A401-BD2E49EB6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542" y="5211264"/>
            <a:ext cx="7090916" cy="11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8117"/>
      </p:ext>
    </p:extLst>
  </p:cSld>
  <p:clrMapOvr>
    <a:masterClrMapping/>
  </p:clrMapOvr>
</p:sld>
</file>

<file path=ppt/theme/theme1.xml><?xml version="1.0" encoding="utf-8"?>
<a:theme xmlns:a="http://schemas.openxmlformats.org/drawingml/2006/main" name="Vicoston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u thuyet trình cong ty Vicostone" id="{123813FF-2186-4307-88AB-E52DC4E764C5}" vid="{7A2E833A-1ED4-4E30-9CFE-D6481D7B3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MauDH Thanh Tay</Template>
  <TotalTime>32354</TotalTime>
  <Words>2615</Words>
  <Application>Microsoft Office PowerPoint</Application>
  <PresentationFormat>Widescreen</PresentationFormat>
  <Paragraphs>441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Times New Roman</vt:lpstr>
      <vt:lpstr>UTM Avo</vt:lpstr>
      <vt:lpstr>Wingdings</vt:lpstr>
      <vt:lpstr>Vicostone Template</vt:lpstr>
      <vt:lpstr>CHAPTER 4: Signal Assignment Statements of VHDL</vt:lpstr>
      <vt:lpstr>Syllabus</vt:lpstr>
      <vt:lpstr>Content</vt:lpstr>
      <vt:lpstr>1. Combinational vs. Sequential Circuits</vt:lpstr>
      <vt:lpstr>2. Concurrent Signal Assignment Statement</vt:lpstr>
      <vt:lpstr>2. Concurrent Signal Assignment Statement</vt:lpstr>
      <vt:lpstr>2.1. Simple Signal Assignment Statement</vt:lpstr>
      <vt:lpstr>2.1. Simple Signal Assignment Statement</vt:lpstr>
      <vt:lpstr>2.1. Simple Signal Assignment Statement</vt:lpstr>
      <vt:lpstr>2.1. Simple Signal Assignment Statement</vt:lpstr>
      <vt:lpstr>2.2. Conditional Signal Assignment Statement</vt:lpstr>
      <vt:lpstr>2.2. Conditional Signal Assignment Statement</vt:lpstr>
      <vt:lpstr>2.2.1. Example: Multiplexer</vt:lpstr>
      <vt:lpstr>2.2.1. Example: Multiplexer</vt:lpstr>
      <vt:lpstr>2.2.1. Example: Multiplexer</vt:lpstr>
      <vt:lpstr>2.2.2. Example: Binary Decoder</vt:lpstr>
      <vt:lpstr>2.2.2. Example: Binary Decoder</vt:lpstr>
      <vt:lpstr>2.2.3. Example: Priority Encoder</vt:lpstr>
      <vt:lpstr>2.2.3. Example: Priority Encoder</vt:lpstr>
      <vt:lpstr>2.2.3. Example: Priority Encoder</vt:lpstr>
      <vt:lpstr>2.2.4. Example: ALU</vt:lpstr>
      <vt:lpstr>2.2.4. Example: ALU</vt:lpstr>
      <vt:lpstr>2.2.4. Example: ALU</vt:lpstr>
      <vt:lpstr>2.3. Conceptual Implementation</vt:lpstr>
      <vt:lpstr>2.3. Conceptual Implementation</vt:lpstr>
      <vt:lpstr>2.3. Conceptual Implementation</vt:lpstr>
      <vt:lpstr>2.3. Conceptual Implementation</vt:lpstr>
      <vt:lpstr>2.3. Conceptual Implementation</vt:lpstr>
      <vt:lpstr>2.3. Conceptual Implementation</vt:lpstr>
      <vt:lpstr>2.3. Conceptual Implementation</vt:lpstr>
      <vt:lpstr>2.3. Conceptual Implementation</vt:lpstr>
      <vt:lpstr>2.3. Conceptual Implementation</vt:lpstr>
      <vt:lpstr>2.3. Conceptual Implementation</vt:lpstr>
      <vt:lpstr>2.4. Selected Signal Assignment Statement</vt:lpstr>
      <vt:lpstr>2.4. Selected Signal Assignment Statement</vt:lpstr>
      <vt:lpstr>2.4.1. Example: Multiplexer</vt:lpstr>
      <vt:lpstr>2.4.1. Example: Multiplexer</vt:lpstr>
      <vt:lpstr>2.4.2. Example: Binary Decoder</vt:lpstr>
      <vt:lpstr>2.4.3. Example: Priority Encoder</vt:lpstr>
      <vt:lpstr>2.4.3. Example: Priority Encoder</vt:lpstr>
      <vt:lpstr>2.4.3. Example: Priority Encoder</vt:lpstr>
      <vt:lpstr>2.4.3. Example: Simple ALU</vt:lpstr>
      <vt:lpstr>2.4.3. Example: Simple ALU</vt:lpstr>
      <vt:lpstr>2.4.4. Conceptual Implementation</vt:lpstr>
      <vt:lpstr>2.4.4. Conceptual Implementation</vt:lpstr>
      <vt:lpstr>2.4.4. Conceptual Implementation</vt:lpstr>
      <vt:lpstr>2.4.4. Conceptual Implementation</vt:lpstr>
      <vt:lpstr>2.4.4. Conceptual Implementation</vt:lpstr>
      <vt:lpstr>2.4.4. Conceptual Implementation</vt:lpstr>
      <vt:lpstr>2.4.4. Conceptual Implementation</vt:lpstr>
      <vt:lpstr>2.5. Conclusion</vt:lpstr>
      <vt:lpstr>2.5. Conclusion</vt:lpstr>
      <vt:lpstr>2.5. Conclusion</vt:lpstr>
      <vt:lpstr>3. Sequential Signal Assignment Statements</vt:lpstr>
      <vt:lpstr>3. Sequential Signal Assignment Statements</vt:lpstr>
      <vt:lpstr>3.1. VHDL Process</vt:lpstr>
      <vt:lpstr>3.1. VHDL Process</vt:lpstr>
      <vt:lpstr>3.1. VHDL Process</vt:lpstr>
      <vt:lpstr>3.1. VHDL Process</vt:lpstr>
      <vt:lpstr>3.1.1. Process With A Sensitivity List</vt:lpstr>
      <vt:lpstr>3.1.2. Process With A Wait Statement</vt:lpstr>
      <vt:lpstr>3.2. SSAS</vt:lpstr>
      <vt:lpstr>3.2. SSAS</vt:lpstr>
      <vt:lpstr>3.2. SSAS</vt:lpstr>
      <vt:lpstr>3.3. Variable Assignment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IF Statement</vt:lpstr>
      <vt:lpstr>3.3. CASE Statement</vt:lpstr>
      <vt:lpstr>3.3. CASE Statement</vt:lpstr>
      <vt:lpstr>3.3. CASE Statement</vt:lpstr>
      <vt:lpstr>3.3. CASE Statement</vt:lpstr>
      <vt:lpstr>3.3. CASE Statement</vt:lpstr>
      <vt:lpstr>3.3. CASE Statement</vt:lpstr>
      <vt:lpstr>3.4. Simple FOR Loop Statement</vt:lpstr>
      <vt:lpstr>3.4. Simple FOR Loop Statement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Transistors BTJ</dc:title>
  <cp:lastModifiedBy>Le Van Thuan</cp:lastModifiedBy>
  <cp:revision>248</cp:revision>
  <cp:lastPrinted>2022-05-19T08:53:56Z</cp:lastPrinted>
  <dcterms:created xsi:type="dcterms:W3CDTF">2018-07-24T06:18:10Z</dcterms:created>
  <dcterms:modified xsi:type="dcterms:W3CDTF">2024-05-03T09:33:21Z</dcterms:modified>
</cp:coreProperties>
</file>